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4"/>
  </p:sldMasterIdLst>
  <p:notesMasterIdLst>
    <p:notesMasterId r:id="rId22"/>
  </p:notesMasterIdLst>
  <p:handoutMasterIdLst>
    <p:handoutMasterId r:id="rId23"/>
  </p:handoutMasterIdLst>
  <p:sldIdLst>
    <p:sldId id="275" r:id="rId5"/>
    <p:sldId id="282" r:id="rId6"/>
    <p:sldId id="262" r:id="rId7"/>
    <p:sldId id="279" r:id="rId8"/>
    <p:sldId id="272" r:id="rId9"/>
    <p:sldId id="261" r:id="rId10"/>
    <p:sldId id="270" r:id="rId11"/>
    <p:sldId id="269" r:id="rId12"/>
    <p:sldId id="268" r:id="rId13"/>
    <p:sldId id="271" r:id="rId14"/>
    <p:sldId id="274" r:id="rId15"/>
    <p:sldId id="273" r:id="rId16"/>
    <p:sldId id="266" r:id="rId17"/>
    <p:sldId id="276" r:id="rId18"/>
    <p:sldId id="264" r:id="rId19"/>
    <p:sldId id="280" r:id="rId20"/>
    <p:sldId id="281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090A"/>
    <a:srgbClr val="F67D1D"/>
    <a:srgbClr val="FEBE0A"/>
    <a:srgbClr val="F8BB27"/>
    <a:srgbClr val="B7272D"/>
    <a:srgbClr val="EF7C29"/>
    <a:srgbClr val="FFD012"/>
    <a:srgbClr val="DF282D"/>
    <a:srgbClr val="B5262C"/>
    <a:srgbClr val="EE99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03" autoAdjust="0"/>
    <p:restoredTop sz="84150" autoAdjust="0"/>
  </p:normalViewPr>
  <p:slideViewPr>
    <p:cSldViewPr snapToGrid="0">
      <p:cViewPr varScale="1">
        <p:scale>
          <a:sx n="107" d="100"/>
          <a:sy n="107" d="100"/>
        </p:scale>
        <p:origin x="1184" y="1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ll Robertson" userId="1207217849_tp_box_2" providerId="OAuth2" clId="{FD3CCC4E-862B-556C-A62C-C1636584CB23}"/>
    <pc:docChg chg="custSel modSld">
      <pc:chgData name="Will Robertson" userId="1207217849_tp_box_2" providerId="OAuth2" clId="{FD3CCC4E-862B-556C-A62C-C1636584CB23}" dt="2026-01-08T07:18:40.413" v="15" actId="1076"/>
      <pc:docMkLst>
        <pc:docMk/>
      </pc:docMkLst>
      <pc:sldChg chg="modSp mod">
        <pc:chgData name="Will Robertson" userId="1207217849_tp_box_2" providerId="OAuth2" clId="{FD3CCC4E-862B-556C-A62C-C1636584CB23}" dt="2026-01-08T07:18:03.057" v="2" actId="1035"/>
        <pc:sldMkLst>
          <pc:docMk/>
          <pc:sldMk cId="3462967735" sldId="261"/>
        </pc:sldMkLst>
        <pc:spChg chg="mod">
          <ac:chgData name="Will Robertson" userId="1207217849_tp_box_2" providerId="OAuth2" clId="{FD3CCC4E-862B-556C-A62C-C1636584CB23}" dt="2026-01-08T07:18:03.057" v="2" actId="1035"/>
          <ac:spMkLst>
            <pc:docMk/>
            <pc:sldMk cId="3462967735" sldId="261"/>
            <ac:spMk id="3" creationId="{C8DA8710-D5E2-B099-D488-11A6B4C6B7D0}"/>
          </ac:spMkLst>
        </pc:spChg>
      </pc:sldChg>
      <pc:sldChg chg="addSp modSp mod modClrScheme chgLayout">
        <pc:chgData name="Will Robertson" userId="1207217849_tp_box_2" providerId="OAuth2" clId="{FD3CCC4E-862B-556C-A62C-C1636584CB23}" dt="2026-01-08T07:17:12.928" v="0" actId="700"/>
        <pc:sldMkLst>
          <pc:docMk/>
          <pc:sldMk cId="1056160470" sldId="279"/>
        </pc:sldMkLst>
        <pc:spChg chg="mod ord">
          <ac:chgData name="Will Robertson" userId="1207217849_tp_box_2" providerId="OAuth2" clId="{FD3CCC4E-862B-556C-A62C-C1636584CB23}" dt="2026-01-08T07:17:12.928" v="0" actId="700"/>
          <ac:spMkLst>
            <pc:docMk/>
            <pc:sldMk cId="1056160470" sldId="279"/>
            <ac:spMk id="2" creationId="{4C04B0B5-35A6-8857-F7CC-AC02D430FEFB}"/>
          </ac:spMkLst>
        </pc:spChg>
        <pc:spChg chg="mod ord">
          <ac:chgData name="Will Robertson" userId="1207217849_tp_box_2" providerId="OAuth2" clId="{FD3CCC4E-862B-556C-A62C-C1636584CB23}" dt="2026-01-08T07:17:12.928" v="0" actId="700"/>
          <ac:spMkLst>
            <pc:docMk/>
            <pc:sldMk cId="1056160470" sldId="279"/>
            <ac:spMk id="3" creationId="{B268763E-FC72-C3C4-14E4-E5F4AE56F38C}"/>
          </ac:spMkLst>
        </pc:spChg>
        <pc:spChg chg="add mod ord">
          <ac:chgData name="Will Robertson" userId="1207217849_tp_box_2" providerId="OAuth2" clId="{FD3CCC4E-862B-556C-A62C-C1636584CB23}" dt="2026-01-08T07:17:12.928" v="0" actId="700"/>
          <ac:spMkLst>
            <pc:docMk/>
            <pc:sldMk cId="1056160470" sldId="279"/>
            <ac:spMk id="4" creationId="{B6D5AE97-4B2D-5B72-6586-57E86BA64438}"/>
          </ac:spMkLst>
        </pc:spChg>
      </pc:sldChg>
      <pc:sldChg chg="modSp mod">
        <pc:chgData name="Will Robertson" userId="1207217849_tp_box_2" providerId="OAuth2" clId="{FD3CCC4E-862B-556C-A62C-C1636584CB23}" dt="2026-01-08T07:18:40.413" v="15" actId="1076"/>
        <pc:sldMkLst>
          <pc:docMk/>
          <pc:sldMk cId="1192158378" sldId="281"/>
        </pc:sldMkLst>
        <pc:spChg chg="mod">
          <ac:chgData name="Will Robertson" userId="1207217849_tp_box_2" providerId="OAuth2" clId="{FD3CCC4E-862B-556C-A62C-C1636584CB23}" dt="2026-01-08T07:18:40.413" v="15" actId="1076"/>
          <ac:spMkLst>
            <pc:docMk/>
            <pc:sldMk cId="1192158378" sldId="281"/>
            <ac:spMk id="4" creationId="{4FD24BC0-D9F7-D7B2-E39E-871F882A0F8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A1179AA-37C6-4831-8534-C1157500A6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CCF5AE-5805-42C9-AFEF-F59D5C3B9C4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22467-46C4-4700-8200-07B69B464D4D}" type="datetimeFigureOut">
              <a:rPr lang="en-US" smtClean="0"/>
              <a:t>1/8/26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B1A79D-6DF1-4314-97FC-2C58DC7C71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16C32E-3E39-412D-B86B-30BE1004DB5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55F6A1-BEE1-48B9-B04A-30820CC2B2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0410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3D4693-75EC-4FF9-962C-598E6811A2B6}" type="datetimeFigureOut">
              <a:rPr lang="en-US" smtClean="0"/>
              <a:t>1/8/26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940163-BB89-4099-A2FF-FDB3ABE547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403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40163-BB89-4099-A2FF-FDB3ABE5471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224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9C7BCB-EABC-A661-BF94-DE691F912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6733AC-114A-1214-E63B-81D2A7C04D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1D6F54-9A66-F844-53DD-F6371922E5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383410-FF96-4C01-6914-7025E9296B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40163-BB89-4099-A2FF-FDB3ABE5471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346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40163-BB89-4099-A2FF-FDB3ABE5471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40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40163-BB89-4099-A2FF-FDB3ABE5471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6089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40163-BB89-4099-A2FF-FDB3ABE5471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483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0">
            <a:extLst>
              <a:ext uri="{FF2B5EF4-FFF2-40B4-BE49-F238E27FC236}">
                <a16:creationId xmlns:a16="http://schemas.microsoft.com/office/drawing/2014/main" id="{80B0D2FC-F904-EFDD-CAC7-9D8451E18E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57991" y="361788"/>
            <a:ext cx="7296854" cy="3067212"/>
          </a:xfrm>
          <a:prstGeom prst="rect">
            <a:avLst/>
          </a:prstGeom>
        </p:spPr>
        <p:txBody>
          <a:bodyPr vert="horz" anchor="ctr"/>
          <a:lstStyle>
            <a:lvl1pPr algn="ctr">
              <a:defRPr sz="4400" b="1" baseline="0">
                <a:solidFill>
                  <a:srgbClr val="EF7C29"/>
                </a:solidFill>
              </a:defRPr>
            </a:lvl1pPr>
          </a:lstStyle>
          <a:p>
            <a:r>
              <a:rPr lang="en-US" dirty="0"/>
              <a:t>Paper title 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478A280F-2C04-3EF4-2AA1-1344F510DC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357991" y="3837481"/>
            <a:ext cx="7296854" cy="230848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3200">
                <a:latin typeface="+mj-lt"/>
              </a:defRPr>
            </a:lvl1pPr>
          </a:lstStyle>
          <a:p>
            <a:pPr lvl="0"/>
            <a:r>
              <a:rPr lang="en-US" dirty="0"/>
              <a:t>Author names and affiliations, etc.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7C66CC5-F77A-5D3F-A432-AB4C4F256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7223" y="371176"/>
            <a:ext cx="2779776" cy="2258568"/>
          </a:xfrm>
          <a:prstGeom prst="rect">
            <a:avLst/>
          </a:prstGeom>
        </p:spPr>
      </p:pic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12835630-61BF-FE69-9A94-131D5B67CDD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7223" y="4246452"/>
            <a:ext cx="2289176" cy="1490541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5869422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0">
            <a:extLst>
              <a:ext uri="{FF2B5EF4-FFF2-40B4-BE49-F238E27FC236}">
                <a16:creationId xmlns:a16="http://schemas.microsoft.com/office/drawing/2014/main" id="{80B0D2FC-F904-EFDD-CAC7-9D8451E18E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6432" y="2065946"/>
            <a:ext cx="10944762" cy="2566566"/>
          </a:xfrm>
          <a:prstGeom prst="rect">
            <a:avLst/>
          </a:prstGeom>
        </p:spPr>
        <p:txBody>
          <a:bodyPr vert="horz" anchor="ctr"/>
          <a:lstStyle>
            <a:lvl1pPr algn="ctr">
              <a:defRPr sz="4400" b="1" baseline="0">
                <a:solidFill>
                  <a:srgbClr val="EF7C29"/>
                </a:solidFill>
              </a:defRPr>
            </a:lvl1pPr>
          </a:lstStyle>
          <a:p>
            <a:r>
              <a:rPr lang="en-US" dirty="0"/>
              <a:t>If you have a very long paper title you may prefer a layout with the logo top-</a:t>
            </a:r>
            <a:r>
              <a:rPr lang="en-US" dirty="0" err="1"/>
              <a:t>centred</a:t>
            </a:r>
            <a:endParaRPr lang="en-US" dirty="0"/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478A280F-2C04-3EF4-2AA1-1344F510DC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6430" y="4820771"/>
            <a:ext cx="10944763" cy="1735111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3200">
                <a:latin typeface="+mj-lt"/>
              </a:defRPr>
            </a:lvl1pPr>
          </a:lstStyle>
          <a:p>
            <a:pPr lvl="0"/>
            <a:r>
              <a:rPr lang="en-US" dirty="0"/>
              <a:t>Author names and affiliations, etc.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7C66CC5-F77A-5D3F-A432-AB4C4F2565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77645" y="142576"/>
            <a:ext cx="2779776" cy="225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21699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5280" y="403119"/>
            <a:ext cx="9611909" cy="73152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rgbClr val="EF7C2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279" y="1506049"/>
            <a:ext cx="11564209" cy="49868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i="0">
                <a:latin typeface="Calibri Light"/>
                <a:cs typeface="Calibri Light"/>
              </a:defRPr>
            </a:lvl1pPr>
            <a:lvl2pPr marL="460375" indent="-230188">
              <a:tabLst/>
              <a:defRPr b="0" i="0">
                <a:latin typeface="Calibri Light"/>
                <a:cs typeface="Calibri Light"/>
              </a:defRPr>
            </a:lvl2pPr>
            <a:lvl3pPr marL="692150" indent="-220663">
              <a:tabLst/>
              <a:defRPr b="0" i="0">
                <a:latin typeface="Calibri Light"/>
                <a:cs typeface="Calibri Light"/>
              </a:defRPr>
            </a:lvl3pPr>
            <a:lvl4pPr>
              <a:defRPr b="0" i="0">
                <a:latin typeface="Calibri Light"/>
                <a:cs typeface="Calibri Light"/>
              </a:defRPr>
            </a:lvl4pPr>
            <a:lvl5pPr>
              <a:defRPr b="0" i="0">
                <a:latin typeface="Calibri Light"/>
                <a:cs typeface="Calibri Ligh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0D1054-81AB-D120-68EB-C13EDE3DE1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18796" y="81701"/>
            <a:ext cx="1680693" cy="1365563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941C51B-4FE8-4305-36D2-262996288888}"/>
              </a:ext>
            </a:extLst>
          </p:cNvPr>
          <p:cNvSpPr txBox="1">
            <a:spLocks/>
          </p:cNvSpPr>
          <p:nvPr userDrawn="1"/>
        </p:nvSpPr>
        <p:spPr>
          <a:xfrm>
            <a:off x="11575542" y="6347887"/>
            <a:ext cx="4905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57E2D9F-BDBC-4006-ACC2-1178DE856CB2}" type="slidenum">
              <a:rPr lang="en-US" sz="1200" smtClean="0">
                <a:solidFill>
                  <a:srgbClr val="FFC000"/>
                </a:solidFill>
              </a:rPr>
              <a:pPr/>
              <a:t>‹#›</a:t>
            </a:fld>
            <a:endParaRPr lang="en-US" sz="1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568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5280" y="1505164"/>
            <a:ext cx="5702825" cy="49908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60375" indent="-230188">
              <a:tabLst/>
              <a:defRPr>
                <a:latin typeface="+mj-lt"/>
              </a:defRPr>
            </a:lvl2pPr>
            <a:lvl3pPr marL="692150" indent="-220663">
              <a:tabLst/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A45DA4-89AB-5DDF-1A81-1697CDEBCF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18796" y="86097"/>
            <a:ext cx="1680693" cy="1365563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969DC8D-088F-C2BA-D9ED-EB8C3F93DE77}"/>
              </a:ext>
            </a:extLst>
          </p:cNvPr>
          <p:cNvSpPr txBox="1">
            <a:spLocks/>
          </p:cNvSpPr>
          <p:nvPr userDrawn="1"/>
        </p:nvSpPr>
        <p:spPr>
          <a:xfrm>
            <a:off x="11575542" y="6347887"/>
            <a:ext cx="4905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57E2D9F-BDBC-4006-ACC2-1178DE856CB2}" type="slidenum">
              <a:rPr lang="en-US" sz="1200" smtClean="0">
                <a:solidFill>
                  <a:srgbClr val="FFC000"/>
                </a:solidFill>
              </a:rPr>
              <a:pPr/>
              <a:t>‹#›</a:t>
            </a:fld>
            <a:endParaRPr lang="en-US" sz="1200" dirty="0">
              <a:solidFill>
                <a:srgbClr val="FFC000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024B8C0-1C8A-6A39-8CF2-2B12A315D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403119"/>
            <a:ext cx="9611909" cy="73152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rgbClr val="EF7C2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D8C5C37-2121-DEAC-9730-F1A07F0BB9C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196664" y="1505164"/>
            <a:ext cx="5702825" cy="49908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60375" indent="-230188">
              <a:tabLst/>
              <a:defRPr>
                <a:latin typeface="+mj-lt"/>
              </a:defRPr>
            </a:lvl2pPr>
            <a:lvl3pPr marL="692150" indent="-220663">
              <a:tabLst/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86949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5280" y="1505164"/>
            <a:ext cx="7697028" cy="49908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60375" indent="-230188">
              <a:tabLst/>
              <a:defRPr>
                <a:latin typeface="+mj-lt"/>
              </a:defRPr>
            </a:lvl2pPr>
            <a:lvl3pPr marL="692150" indent="-220663">
              <a:tabLst/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A45DA4-89AB-5DDF-1A81-1697CDEBCF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18796" y="86097"/>
            <a:ext cx="1680693" cy="1365563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969DC8D-088F-C2BA-D9ED-EB8C3F93DE77}"/>
              </a:ext>
            </a:extLst>
          </p:cNvPr>
          <p:cNvSpPr txBox="1">
            <a:spLocks/>
          </p:cNvSpPr>
          <p:nvPr userDrawn="1"/>
        </p:nvSpPr>
        <p:spPr>
          <a:xfrm>
            <a:off x="11575542" y="6347887"/>
            <a:ext cx="4905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57E2D9F-BDBC-4006-ACC2-1178DE856CB2}" type="slidenum">
              <a:rPr lang="en-US" sz="1200" smtClean="0">
                <a:solidFill>
                  <a:srgbClr val="FFC000"/>
                </a:solidFill>
              </a:rPr>
              <a:pPr/>
              <a:t>‹#›</a:t>
            </a:fld>
            <a:endParaRPr lang="en-US" sz="1200" dirty="0">
              <a:solidFill>
                <a:srgbClr val="FFC000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024B8C0-1C8A-6A39-8CF2-2B12A315D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403119"/>
            <a:ext cx="9611909" cy="73152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rgbClr val="EF7C2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D8C5C37-2121-DEAC-9730-F1A07F0BB9C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198950" y="1505164"/>
            <a:ext cx="3700539" cy="49908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60375" indent="-230188">
              <a:tabLst/>
              <a:defRPr>
                <a:latin typeface="+mj-lt"/>
              </a:defRPr>
            </a:lvl2pPr>
            <a:lvl3pPr marL="692150" indent="-220663">
              <a:tabLst/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70807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5280" y="1505164"/>
            <a:ext cx="4027276" cy="49908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60375" indent="-230188">
              <a:tabLst/>
              <a:defRPr>
                <a:latin typeface="+mj-lt"/>
              </a:defRPr>
            </a:lvl2pPr>
            <a:lvl3pPr marL="692150" indent="-220663">
              <a:tabLst/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A45DA4-89AB-5DDF-1A81-1697CDEBCF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18796" y="86097"/>
            <a:ext cx="1680693" cy="1365563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969DC8D-088F-C2BA-D9ED-EB8C3F93DE77}"/>
              </a:ext>
            </a:extLst>
          </p:cNvPr>
          <p:cNvSpPr txBox="1">
            <a:spLocks/>
          </p:cNvSpPr>
          <p:nvPr userDrawn="1"/>
        </p:nvSpPr>
        <p:spPr>
          <a:xfrm>
            <a:off x="11575542" y="6347887"/>
            <a:ext cx="4905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57E2D9F-BDBC-4006-ACC2-1178DE856CB2}" type="slidenum">
              <a:rPr lang="en-US" sz="1200" smtClean="0">
                <a:solidFill>
                  <a:srgbClr val="FFC000"/>
                </a:solidFill>
              </a:rPr>
              <a:pPr/>
              <a:t>‹#›</a:t>
            </a:fld>
            <a:endParaRPr lang="en-US" sz="1200" dirty="0">
              <a:solidFill>
                <a:srgbClr val="FFC000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024B8C0-1C8A-6A39-8CF2-2B12A315D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403119"/>
            <a:ext cx="9611909" cy="731520"/>
          </a:xfrm>
          <a:prstGeom prst="rect">
            <a:avLst/>
          </a:prstGeom>
        </p:spPr>
        <p:txBody>
          <a:bodyPr anchor="ctr"/>
          <a:lstStyle>
            <a:lvl1pPr>
              <a:defRPr sz="3200" b="1">
                <a:solidFill>
                  <a:srgbClr val="EF7C2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D8C5C37-2121-DEAC-9730-F1A07F0BB9CC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566892" y="1505164"/>
            <a:ext cx="7332597" cy="49908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60375" indent="-230188">
              <a:tabLst/>
              <a:defRPr>
                <a:latin typeface="+mj-lt"/>
              </a:defRPr>
            </a:lvl2pPr>
            <a:lvl3pPr marL="692150" indent="-220663">
              <a:tabLst/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92629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48A8022-C4A3-F36D-63A1-88E950595C8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18796" y="86097"/>
            <a:ext cx="1680693" cy="1365563"/>
          </a:xfrm>
          <a:prstGeom prst="rect">
            <a:avLst/>
          </a:prstGeom>
        </p:spPr>
      </p:pic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1CDA956-1D8E-FA67-075C-2E8329CE4429}"/>
              </a:ext>
            </a:extLst>
          </p:cNvPr>
          <p:cNvSpPr txBox="1">
            <a:spLocks/>
          </p:cNvSpPr>
          <p:nvPr userDrawn="1"/>
        </p:nvSpPr>
        <p:spPr>
          <a:xfrm>
            <a:off x="11575542" y="6347887"/>
            <a:ext cx="4905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57E2D9F-BDBC-4006-ACC2-1178DE856CB2}" type="slidenum">
              <a:rPr lang="en-US" sz="1200" smtClean="0">
                <a:solidFill>
                  <a:srgbClr val="FFC000"/>
                </a:solidFill>
              </a:rPr>
              <a:pPr/>
              <a:t>‹#›</a:t>
            </a:fld>
            <a:endParaRPr lang="en-US" sz="1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621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651B3C8-2350-8132-3484-989B357E2122}"/>
              </a:ext>
            </a:extLst>
          </p:cNvPr>
          <p:cNvSpPr txBox="1">
            <a:spLocks/>
          </p:cNvSpPr>
          <p:nvPr userDrawn="1"/>
        </p:nvSpPr>
        <p:spPr>
          <a:xfrm>
            <a:off x="11575542" y="6347887"/>
            <a:ext cx="4905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57E2D9F-BDBC-4006-ACC2-1178DE856CB2}" type="slidenum">
              <a:rPr lang="en-US" sz="1200" smtClean="0">
                <a:solidFill>
                  <a:srgbClr val="FFC000"/>
                </a:solidFill>
              </a:rPr>
              <a:pPr/>
              <a:t>‹#›</a:t>
            </a:fld>
            <a:endParaRPr lang="en-US" sz="1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73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9017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00" r:id="rId2"/>
    <p:sldLayoutId id="2147483693" r:id="rId3"/>
    <p:sldLayoutId id="2147483695" r:id="rId4"/>
    <p:sldLayoutId id="2147483698" r:id="rId5"/>
    <p:sldLayoutId id="2147483699" r:id="rId6"/>
    <p:sldLayoutId id="2147483697" r:id="rId7"/>
    <p:sldLayoutId id="2147483690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96E27649-C032-9A77-8CB0-01E9F7850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A8BED48E-8E16-A3C8-2109-2CD9F11F5F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2C89179-7271-2238-1A4F-A267E56246C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666036-6656-DA9A-1D7C-2757467C45F0}"/>
              </a:ext>
            </a:extLst>
          </p:cNvPr>
          <p:cNvSpPr txBox="1"/>
          <p:nvPr/>
        </p:nvSpPr>
        <p:spPr>
          <a:xfrm>
            <a:off x="185568" y="5776445"/>
            <a:ext cx="36548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chemeClr val="accent4"/>
                </a:solidFill>
                <a:latin typeface="+mj-lt"/>
              </a:rPr>
              <a:t>You can put your company/organization logo here.  </a:t>
            </a:r>
            <a:br>
              <a:rPr lang="en-US" sz="2000" i="1" dirty="0">
                <a:solidFill>
                  <a:schemeClr val="accent4"/>
                </a:solidFill>
                <a:latin typeface="+mj-lt"/>
              </a:rPr>
            </a:br>
            <a:r>
              <a:rPr lang="en-US" sz="2000" i="1" dirty="0">
                <a:solidFill>
                  <a:schemeClr val="accent4"/>
                </a:solidFill>
                <a:latin typeface="+mj-lt"/>
              </a:rPr>
              <a:t>Only include that on this slide.</a:t>
            </a:r>
            <a:endParaRPr lang="en-US" i="1" dirty="0">
              <a:solidFill>
                <a:schemeClr val="accent4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5298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AFCAC-FFAD-E82B-DDAF-72E8E1975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5280" y="1505164"/>
            <a:ext cx="5702825" cy="4990886"/>
          </a:xfrm>
        </p:spPr>
        <p:txBody>
          <a:bodyPr>
            <a:noAutofit/>
          </a:bodyPr>
          <a:lstStyle/>
          <a:p>
            <a:r>
              <a:rPr lang="en-US" dirty="0"/>
              <a:t>A good start to put together the results section is to select and insert the figures from your paper that you want to include in your presentation. </a:t>
            </a:r>
            <a:br>
              <a:rPr lang="en-US" dirty="0"/>
            </a:br>
            <a:endParaRPr lang="en-US" dirty="0"/>
          </a:p>
          <a:p>
            <a:r>
              <a:rPr lang="en-US" dirty="0"/>
              <a:t>Then add extra information to help people  understand what they are looking at.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34C422-1DFC-C994-8A77-50B357B37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403119"/>
            <a:ext cx="9611909" cy="731520"/>
          </a:xfrm>
        </p:spPr>
        <p:txBody>
          <a:bodyPr>
            <a:normAutofit/>
          </a:bodyPr>
          <a:lstStyle/>
          <a:p>
            <a:r>
              <a:rPr lang="en-US" dirty="0"/>
              <a:t>Results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B407B4-8FD7-1302-551F-3AFB964BA0C3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Avoid a lot of text, try to make the (annotated?) pictures/figures tell the story. </a:t>
            </a:r>
          </a:p>
        </p:txBody>
      </p:sp>
    </p:spTree>
    <p:extLst>
      <p:ext uri="{BB962C8B-B14F-4D97-AF65-F5344CB8AC3E}">
        <p14:creationId xmlns:p14="http://schemas.microsoft.com/office/powerpoint/2010/main" val="1337922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C3382574-6087-5CC7-FB48-4DDA442CDC5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34C422-1DFC-C994-8A77-50B357B37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403119"/>
            <a:ext cx="9611909" cy="731520"/>
          </a:xfrm>
        </p:spPr>
        <p:txBody>
          <a:bodyPr>
            <a:normAutofit/>
          </a:bodyPr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3789C1-293A-C99C-6315-D9FA4434F850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198950" y="1505164"/>
            <a:ext cx="3700539" cy="4990886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Make sure that everything on your figures is readable from all points in the room</a:t>
            </a:r>
          </a:p>
          <a:p>
            <a:endParaRPr lang="en-AU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35A307C-DCE4-28F5-E897-BF6705585891}"/>
              </a:ext>
            </a:extLst>
          </p:cNvPr>
          <p:cNvGrpSpPr/>
          <p:nvPr/>
        </p:nvGrpSpPr>
        <p:grpSpPr>
          <a:xfrm>
            <a:off x="335280" y="1505164"/>
            <a:ext cx="7697028" cy="4707377"/>
            <a:chOff x="628651" y="2159314"/>
            <a:chExt cx="7486533" cy="4393359"/>
          </a:xfrm>
        </p:grpSpPr>
        <p:pic>
          <p:nvPicPr>
            <p:cNvPr id="5" name="Picture 3" descr="C:\Users\sung26\Desktop\WeonchanSung\Carrier Project\Carrier_desktop\Meetings\Syracuse Meeting 10_27\30Oct_mod7.png">
              <a:extLst>
                <a:ext uri="{FF2B5EF4-FFF2-40B4-BE49-F238E27FC236}">
                  <a16:creationId xmlns:a16="http://schemas.microsoft.com/office/drawing/2014/main" id="{8077E380-5DDF-74CD-23B5-AAD06989E35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230" t="3907" r="6713"/>
            <a:stretch/>
          </p:blipFill>
          <p:spPr bwMode="auto">
            <a:xfrm>
              <a:off x="628651" y="2159314"/>
              <a:ext cx="7486533" cy="43933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직사각형 4">
              <a:extLst>
                <a:ext uri="{FF2B5EF4-FFF2-40B4-BE49-F238E27FC236}">
                  <a16:creationId xmlns:a16="http://schemas.microsoft.com/office/drawing/2014/main" id="{5DFEF381-1EE2-EEAE-A800-F3F516D1D47F}"/>
                </a:ext>
              </a:extLst>
            </p:cNvPr>
            <p:cNvSpPr/>
            <p:nvPr/>
          </p:nvSpPr>
          <p:spPr>
            <a:xfrm>
              <a:off x="2242358" y="2657585"/>
              <a:ext cx="1844900" cy="626701"/>
            </a:xfrm>
            <a:prstGeom prst="rect">
              <a:avLst/>
            </a:prstGeom>
          </p:spPr>
          <p:txBody>
            <a:bodyPr wrap="square" lIns="36000" tIns="36000" rIns="36000" bIns="36000">
              <a:spAutoFit/>
            </a:bodyPr>
            <a:lstStyle/>
            <a:p>
              <a:pPr algn="ctr"/>
              <a:r>
                <a:rPr lang="en-US" altLang="ko-KR" dirty="0">
                  <a:solidFill>
                    <a:srgbClr val="0002C3"/>
                  </a:solidFill>
                  <a:latin typeface="News Gothic MT"/>
                  <a:ea typeface="맑은 고딕" pitchFamily="50" charset="-127"/>
                  <a:cs typeface="News Gothic MT"/>
                </a:rPr>
                <a:t>Spectrum of </a:t>
              </a:r>
              <a:br>
                <a:rPr lang="en-US" altLang="ko-KR" dirty="0">
                  <a:solidFill>
                    <a:srgbClr val="0002C3"/>
                  </a:solidFill>
                  <a:latin typeface="News Gothic MT"/>
                  <a:ea typeface="맑은 고딕" pitchFamily="50" charset="-127"/>
                  <a:cs typeface="News Gothic MT"/>
                </a:rPr>
              </a:br>
              <a:r>
                <a:rPr lang="en-US" altLang="ko-KR" dirty="0">
                  <a:solidFill>
                    <a:srgbClr val="0002C3"/>
                  </a:solidFill>
                  <a:latin typeface="News Gothic MT"/>
                  <a:ea typeface="맑은 고딕" pitchFamily="50" charset="-127"/>
                  <a:cs typeface="News Gothic MT"/>
                </a:rPr>
                <a:t>original signal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E96BCCE4-ACE1-6BCA-D82E-233EB8693DAC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748601" y="2970935"/>
              <a:ext cx="611478" cy="131201"/>
            </a:xfrm>
            <a:prstGeom prst="straightConnector1">
              <a:avLst/>
            </a:prstGeom>
            <a:noFill/>
            <a:ln w="38100" cap="flat" cmpd="sng" algn="ctr">
              <a:solidFill>
                <a:srgbClr val="0002C3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E465AAEC-7096-69E0-D87C-A5494D353610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042454" y="4355993"/>
              <a:ext cx="245642" cy="967434"/>
            </a:xfrm>
            <a:prstGeom prst="straightConnector1">
              <a:avLst/>
            </a:prstGeom>
            <a:noFill/>
            <a:ln w="28575" cap="flat" cmpd="sng" algn="ctr">
              <a:solidFill>
                <a:srgbClr val="DA090A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6" name="직사각형 4">
              <a:extLst>
                <a:ext uri="{FF2B5EF4-FFF2-40B4-BE49-F238E27FC236}">
                  <a16:creationId xmlns:a16="http://schemas.microsoft.com/office/drawing/2014/main" id="{92E09C16-E94F-C335-08EC-3463CC3B1451}"/>
                </a:ext>
              </a:extLst>
            </p:cNvPr>
            <p:cNvSpPr/>
            <p:nvPr/>
          </p:nvSpPr>
          <p:spPr>
            <a:xfrm>
              <a:off x="3944424" y="3702404"/>
              <a:ext cx="3780183" cy="626701"/>
            </a:xfrm>
            <a:prstGeom prst="rect">
              <a:avLst/>
            </a:prstGeom>
          </p:spPr>
          <p:txBody>
            <a:bodyPr wrap="square" lIns="36000" tIns="36000" rIns="36000" bIns="36000">
              <a:spAutoFit/>
            </a:bodyPr>
            <a:lstStyle/>
            <a:p>
              <a:pPr algn="ctr"/>
              <a:r>
                <a:rPr lang="en-US" altLang="ko-KR" dirty="0">
                  <a:solidFill>
                    <a:srgbClr val="FF0000"/>
                  </a:solidFill>
                  <a:latin typeface="News Gothic MT"/>
                  <a:ea typeface="맑은 고딕" pitchFamily="50" charset="-127"/>
                  <a:cs typeface="News Gothic MT"/>
                </a:rPr>
                <a:t>Spectrum of (original signal) with</a:t>
              </a:r>
              <a:br>
                <a:rPr lang="en-US" altLang="ko-KR" dirty="0">
                  <a:solidFill>
                    <a:srgbClr val="FF0000"/>
                  </a:solidFill>
                  <a:latin typeface="News Gothic MT"/>
                  <a:ea typeface="맑은 고딕" pitchFamily="50" charset="-127"/>
                  <a:cs typeface="News Gothic MT"/>
                </a:rPr>
              </a:br>
              <a:r>
                <a:rPr lang="en-US" altLang="ko-KR" dirty="0">
                  <a:solidFill>
                    <a:srgbClr val="FF0000"/>
                  </a:solidFill>
                  <a:latin typeface="News Gothic MT"/>
                  <a:ea typeface="맑은 고딕" pitchFamily="50" charset="-127"/>
                  <a:cs typeface="News Gothic MT"/>
                </a:rPr>
                <a:t>(Fan harmonics, 9 tones) removed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7701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52A51FF-E9F7-4441-77DE-C3E5A35D204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55494" y="0"/>
            <a:ext cx="5519831" cy="68580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dirty="0"/>
              <a:t> It is OK to remove the conference logo, and/or title box, if you need the space for a better presentation of a Figure or Figures, flow chart, etc.</a:t>
            </a:r>
          </a:p>
          <a:p>
            <a:pPr>
              <a:lnSpc>
                <a:spcPct val="100000"/>
              </a:lnSpc>
            </a:pPr>
            <a:r>
              <a:rPr lang="en-US" sz="2400" dirty="0"/>
              <a:t>Only do that when you need the extra space, &amp; only do it on  a few slides.  </a:t>
            </a:r>
          </a:p>
          <a:p>
            <a:pPr>
              <a:lnSpc>
                <a:spcPct val="100000"/>
              </a:lnSpc>
            </a:pPr>
            <a:r>
              <a:rPr lang="en-US" sz="2400" dirty="0"/>
              <a:t>Make sure it is clear what people are looking at.  Without a title some additional annotation may be needed.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B7272D"/>
                </a:solidFill>
              </a:rPr>
              <a:t>FONT SIZE 24, IS THE SMALLEST YOU SHOULD USE</a:t>
            </a:r>
          </a:p>
        </p:txBody>
      </p:sp>
      <p:pic>
        <p:nvPicPr>
          <p:cNvPr id="2" name="Content Placeholder 1" descr="People in a museum&#10;&#10;Description automatically generated">
            <a:extLst>
              <a:ext uri="{FF2B5EF4-FFF2-40B4-BE49-F238E27FC236}">
                <a16:creationId xmlns:a16="http://schemas.microsoft.com/office/drawing/2014/main" id="{9B5055C6-69CA-EFCE-3EDA-A24BCBF33F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139"/>
          <a:stretch>
            <a:fillRect/>
          </a:stretch>
        </p:blipFill>
        <p:spPr>
          <a:xfrm>
            <a:off x="5839943" y="-14417"/>
            <a:ext cx="6352057" cy="688683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7C21FC8-9CD6-806C-1CA1-BD12B1BF46BB}"/>
              </a:ext>
            </a:extLst>
          </p:cNvPr>
          <p:cNvSpPr txBox="1"/>
          <p:nvPr/>
        </p:nvSpPr>
        <p:spPr>
          <a:xfrm>
            <a:off x="5869454" y="5999949"/>
            <a:ext cx="63225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lt"/>
              </a:rPr>
              <a:t>Chicago Inter-Noise 2018 </a:t>
            </a:r>
            <a:br>
              <a:rPr lang="en-US" sz="2400" b="1" dirty="0">
                <a:solidFill>
                  <a:schemeClr val="bg1"/>
                </a:solidFill>
                <a:latin typeface="+mj-lt"/>
              </a:rPr>
            </a:br>
            <a:r>
              <a:rPr lang="en-US" sz="2400" b="1" dirty="0">
                <a:solidFill>
                  <a:schemeClr val="bg1"/>
                </a:solidFill>
                <a:latin typeface="+mj-lt"/>
              </a:rPr>
              <a:t>Social Event at the Science Museum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5CA2E2-2358-AD28-F385-3E47CDBCFA65}"/>
              </a:ext>
            </a:extLst>
          </p:cNvPr>
          <p:cNvSpPr txBox="1"/>
          <p:nvPr/>
        </p:nvSpPr>
        <p:spPr>
          <a:xfrm>
            <a:off x="3018972" y="744582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6701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918B0A-9D24-345E-5B0B-F4D82E65576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3175" indent="0">
              <a:buNone/>
            </a:pPr>
            <a:r>
              <a:rPr lang="en-US" b="1">
                <a:solidFill>
                  <a:srgbClr val="B7272D"/>
                </a:solidFill>
              </a:rPr>
              <a:t>Go to your session room before the session starts: </a:t>
            </a:r>
          </a:p>
          <a:p>
            <a:pPr marL="3175" indent="0">
              <a:buNone/>
            </a:pPr>
            <a:endParaRPr lang="en-US"/>
          </a:p>
          <a:p>
            <a:pPr lvl="1"/>
            <a:r>
              <a:rPr lang="en-US"/>
              <a:t>to check in with the session chair </a:t>
            </a:r>
          </a:p>
          <a:p>
            <a:pPr lvl="1"/>
            <a:r>
              <a:rPr lang="en-US"/>
              <a:t>to make sure your presentation works properly</a:t>
            </a:r>
          </a:p>
          <a:p>
            <a:pPr lvl="1"/>
            <a:r>
              <a:rPr lang="en-US"/>
              <a:t>if you have videos, animations and/or sound,  arrive early to give yourself (and others) enough time to check that everything is working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106247-4D07-6A57-4294-FEC810E1B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Conclusions and/or Future Work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1E474-0BCF-80D4-CDF7-E10504C0661C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pPr marL="3175"/>
            <a:r>
              <a:rPr lang="en-US" b="1">
                <a:solidFill>
                  <a:srgbClr val="B7272D"/>
                </a:solidFill>
              </a:rPr>
              <a:t>Do this even if there is a separate paper upload location where it worked OK:</a:t>
            </a:r>
          </a:p>
          <a:p>
            <a:pPr marL="3175"/>
            <a:endParaRPr lang="en-US" b="1">
              <a:solidFill>
                <a:srgbClr val="B7272D"/>
              </a:solidFill>
            </a:endParaRPr>
          </a:p>
          <a:p>
            <a:pPr lvl="1"/>
            <a:r>
              <a:rPr lang="en-US"/>
              <a:t>to make sure the file transfer worked </a:t>
            </a:r>
          </a:p>
          <a:p>
            <a:pPr lvl="1"/>
            <a:r>
              <a:rPr lang="en-US"/>
              <a:t>to make sure all the technology is working in the session room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1494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E5F47E-4D22-7F16-83AE-6EC418FF62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solidFill>
            <a:srgbClr val="F8BB27"/>
          </a:solidFill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b="1">
                <a:solidFill>
                  <a:srgbClr val="B7272D"/>
                </a:solidFill>
              </a:rPr>
              <a:t>20 minutes slot:</a:t>
            </a:r>
          </a:p>
          <a:p>
            <a:pPr>
              <a:lnSpc>
                <a:spcPct val="100000"/>
              </a:lnSpc>
            </a:pPr>
            <a:r>
              <a:rPr lang="en-US" sz="2400" b="1"/>
              <a:t>15 mins </a:t>
            </a:r>
            <a:r>
              <a:rPr lang="en-US" sz="2400"/>
              <a:t>for presenting</a:t>
            </a:r>
          </a:p>
          <a:p>
            <a:pPr>
              <a:lnSpc>
                <a:spcPct val="100000"/>
              </a:lnSpc>
            </a:pPr>
            <a:r>
              <a:rPr lang="en-US" sz="2400" b="1"/>
              <a:t>3 mins </a:t>
            </a:r>
            <a:r>
              <a:rPr lang="en-US" sz="2400"/>
              <a:t>for Q&amp;A</a:t>
            </a: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2400" b="1"/>
              <a:t>2 mins </a:t>
            </a:r>
            <a:r>
              <a:rPr lang="en-US" sz="2400"/>
              <a:t>for change over to next speaker</a:t>
            </a:r>
            <a:endParaRPr lang="en-US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6DF4A4-8BAD-D5D5-2168-14B4E71DF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How many slides?   </a:t>
            </a:r>
            <a:r>
              <a:rPr lang="en-US" b="1">
                <a:sym typeface="Wingdings" pitchFamily="2" charset="2"/>
              </a:rPr>
              <a:t>    </a:t>
            </a:r>
            <a:endParaRPr lang="en-US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FF4180-106C-C3B9-71F0-E8D5712796D0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b="1">
                <a:solidFill>
                  <a:srgbClr val="B7272D"/>
                </a:solidFill>
              </a:rPr>
              <a:t>Note: 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400"/>
              <a:t>A 15-minute presentation should not contain much more than 15 slides, could be fewer – it depends on how much information is on each slide. </a:t>
            </a:r>
            <a:br>
              <a:rPr lang="en-US">
                <a:solidFill>
                  <a:srgbClr val="25BA76"/>
                </a:solidFill>
              </a:rPr>
            </a:br>
            <a:endParaRPr lang="en-US">
              <a:solidFill>
                <a:srgbClr val="25BA76"/>
              </a:solidFill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b="1">
                <a:solidFill>
                  <a:srgbClr val="B7272D"/>
                </a:solidFill>
              </a:rPr>
              <a:t>Rough Guide on slide time</a:t>
            </a:r>
          </a:p>
          <a:p>
            <a:pPr marL="1200150" indent="-1200150">
              <a:lnSpc>
                <a:spcPct val="100000"/>
              </a:lnSpc>
              <a:spcBef>
                <a:spcPts val="0"/>
              </a:spcBef>
            </a:pPr>
            <a:r>
              <a:rPr lang="en-US" sz="2400"/>
              <a:t>1-2 mins	Lots of information on slide</a:t>
            </a:r>
          </a:p>
          <a:p>
            <a:pPr marL="1200150" indent="-1200150">
              <a:lnSpc>
                <a:spcPct val="100000"/>
              </a:lnSpc>
              <a:spcBef>
                <a:spcPts val="0"/>
              </a:spcBef>
            </a:pPr>
            <a:r>
              <a:rPr lang="en-US" sz="2400"/>
              <a:t>1 min	Less information on slide but still needs some explanation</a:t>
            </a:r>
          </a:p>
          <a:p>
            <a:pPr marL="1200150" indent="-1200150">
              <a:lnSpc>
                <a:spcPct val="100000"/>
              </a:lnSpc>
              <a:spcBef>
                <a:spcPts val="0"/>
              </a:spcBef>
            </a:pPr>
            <a:r>
              <a:rPr lang="en-US" sz="2400"/>
              <a:t>&lt;30 secs	Not so much information on slide. Very clear with little need for explanation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345385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6FDFB-BF24-59C4-DE73-08C048E8F9F9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b="1">
                <a:solidFill>
                  <a:srgbClr val="EF7C29"/>
                </a:solidFill>
              </a:rPr>
              <a:t>Colours</a:t>
            </a:r>
            <a:r>
              <a:rPr lang="en-US" b="1">
                <a:solidFill>
                  <a:srgbClr val="FFA400"/>
                </a:solidFill>
              </a:rPr>
              <a:t> 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E8DE0D-541D-8A5A-595C-C12334CCF8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The following colours from the logo are defined in this template:</a:t>
            </a:r>
          </a:p>
          <a:p>
            <a:pPr lvl="1"/>
            <a:r>
              <a:rPr lang="en-US">
                <a:solidFill>
                  <a:schemeClr val="accent1"/>
                </a:solidFill>
              </a:rPr>
              <a:t>Orange (headers)</a:t>
            </a:r>
          </a:p>
          <a:p>
            <a:pPr lvl="1"/>
            <a:r>
              <a:rPr lang="en-US">
                <a:solidFill>
                  <a:schemeClr val="accent2"/>
                </a:solidFill>
              </a:rPr>
              <a:t>Dark yellow (highlight)</a:t>
            </a:r>
          </a:p>
          <a:p>
            <a:pPr lvl="1"/>
            <a:r>
              <a:rPr lang="en-US">
                <a:solidFill>
                  <a:schemeClr val="accent3"/>
                </a:solidFill>
              </a:rPr>
              <a:t>Red (highlight)</a:t>
            </a:r>
          </a:p>
          <a:p>
            <a:pPr lvl="1"/>
            <a:r>
              <a:rPr lang="en-US">
                <a:solidFill>
                  <a:schemeClr val="accent4"/>
                </a:solidFill>
              </a:rPr>
              <a:t>Dark red (highlight)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0550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82311-4E4A-784A-3913-ACC6E452D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ADA591-6C7E-C58A-3CC9-D1419078B4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175" indent="0">
              <a:buNone/>
            </a:pPr>
            <a:r>
              <a:rPr lang="en-AU" sz="1800" dirty="0">
                <a:solidFill>
                  <a:schemeClr val="accent4"/>
                </a:solidFill>
              </a:rPr>
              <a:t>Xiao T, </a:t>
            </a:r>
            <a:r>
              <a:rPr lang="en-AU" sz="1800" dirty="0" err="1">
                <a:solidFill>
                  <a:schemeClr val="accent4"/>
                </a:solidFill>
              </a:rPr>
              <a:t>Halkon</a:t>
            </a:r>
            <a:r>
              <a:rPr lang="en-AU" sz="1800" dirty="0">
                <a:solidFill>
                  <a:schemeClr val="accent4"/>
                </a:solidFill>
              </a:rPr>
              <a:t> B, Wang S, Oberst S, Qiu X (2024) “</a:t>
            </a:r>
            <a:r>
              <a:rPr lang="en-AU" sz="1800" dirty="0" err="1">
                <a:solidFill>
                  <a:schemeClr val="accent4"/>
                </a:solidFill>
              </a:rPr>
              <a:t>Refracto-vibrometry</a:t>
            </a:r>
            <a:r>
              <a:rPr lang="en-AU" sz="1800" dirty="0">
                <a:solidFill>
                  <a:schemeClr val="accent4"/>
                </a:solidFill>
              </a:rPr>
              <a:t> for active control of sound radiation through an opening”, Journal of Sound and Vibration 577(12)</a:t>
            </a:r>
          </a:p>
          <a:p>
            <a:pPr marL="3175" indent="0">
              <a:buNone/>
            </a:pPr>
            <a:r>
              <a:rPr lang="en-AU" sz="1800" dirty="0">
                <a:solidFill>
                  <a:schemeClr val="accent4"/>
                </a:solidFill>
              </a:rPr>
              <a:t>Elliott S, Stothers I, Nelson P (1987) “A multiple error LMS algorithm and its application to the active control of sound and vibration” IEEE Transactions on Acoustics, Speech, and Signal Processing 35(10)</a:t>
            </a:r>
          </a:p>
          <a:p>
            <a:pPr marL="3175" indent="0">
              <a:buNone/>
            </a:pPr>
            <a:endParaRPr lang="en-AU" sz="1800" dirty="0">
              <a:solidFill>
                <a:schemeClr val="accent4"/>
              </a:solidFill>
            </a:endParaRPr>
          </a:p>
          <a:p>
            <a:pPr marL="3175" indent="0">
              <a:buNone/>
            </a:pPr>
            <a:r>
              <a:rPr lang="en-AU" sz="1800" i="1" dirty="0">
                <a:solidFill>
                  <a:schemeClr val="accent2"/>
                </a:solidFill>
              </a:rPr>
              <a:t>This slide is not really necessary if the references are provided on-slide through the presentation, but is often nice to include for completeness</a:t>
            </a:r>
          </a:p>
          <a:p>
            <a:pPr marL="3175" indent="0">
              <a:buNone/>
            </a:pPr>
            <a:endParaRPr lang="en-AU" sz="1800" dirty="0"/>
          </a:p>
        </p:txBody>
      </p:sp>
    </p:spTree>
    <p:extLst>
      <p:ext uri="{BB962C8B-B14F-4D97-AF65-F5344CB8AC3E}">
        <p14:creationId xmlns:p14="http://schemas.microsoft.com/office/powerpoint/2010/main" val="27185524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CC8AA-5E55-60D8-3EA0-5679B37DA0B4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AU" dirty="0"/>
              <a:t>Thank you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D24BC0-D9F7-D7B2-E39E-871F882A0F8F}"/>
              </a:ext>
            </a:extLst>
          </p:cNvPr>
          <p:cNvSpPr txBox="1"/>
          <p:nvPr/>
        </p:nvSpPr>
        <p:spPr>
          <a:xfrm>
            <a:off x="3920115" y="5672834"/>
            <a:ext cx="4351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i="1" dirty="0">
                <a:solidFill>
                  <a:schemeClr val="accent2"/>
                </a:solidFill>
              </a:rPr>
              <a:t>Remember: allow to chair to invite questions</a:t>
            </a:r>
          </a:p>
        </p:txBody>
      </p:sp>
    </p:spTree>
    <p:extLst>
      <p:ext uri="{BB962C8B-B14F-4D97-AF65-F5344CB8AC3E}">
        <p14:creationId xmlns:p14="http://schemas.microsoft.com/office/powerpoint/2010/main" val="1192158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D088B-B94A-A5A0-C61E-9029BC918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36E2B-5B87-437D-C550-A38CBB139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4E0936-26F1-1ED6-B573-C30DC85673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1B1A73-50F1-A196-5074-74A8CED61A02}"/>
              </a:ext>
            </a:extLst>
          </p:cNvPr>
          <p:cNvSpPr txBox="1"/>
          <p:nvPr/>
        </p:nvSpPr>
        <p:spPr>
          <a:xfrm>
            <a:off x="9448412" y="302118"/>
            <a:ext cx="2360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accent2"/>
                </a:solidFill>
                <a:latin typeface="+mj-lt"/>
              </a:rPr>
              <a:t>Delete whichever title slide you don’t need</a:t>
            </a:r>
          </a:p>
        </p:txBody>
      </p:sp>
    </p:spTree>
    <p:extLst>
      <p:ext uri="{BB962C8B-B14F-4D97-AF65-F5344CB8AC3E}">
        <p14:creationId xmlns:p14="http://schemas.microsoft.com/office/powerpoint/2010/main" val="15705462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ACA88-7082-E2A3-5970-BB83C0D30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418916"/>
            <a:ext cx="9608820" cy="73152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Acknowledgements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D5D5C-7FFE-3FB0-6ABE-2895604680A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Here is where you acknowledge sponsors and non-authors who have helped you do this research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27CADC5-7B27-EE96-D2E7-64A24AD0787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172200" y="1522589"/>
            <a:ext cx="5760720" cy="4970286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NB. Might be nice to include some graphics or a picture here. Long sentences are hard to read in a presentation. 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Of course, feel free to adjust sizes of boxes and to remove conference logo if you need the space. </a:t>
            </a:r>
          </a:p>
        </p:txBody>
      </p:sp>
    </p:spTree>
    <p:extLst>
      <p:ext uri="{BB962C8B-B14F-4D97-AF65-F5344CB8AC3E}">
        <p14:creationId xmlns:p14="http://schemas.microsoft.com/office/powerpoint/2010/main" val="3943140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AEADD1-D94D-17E6-1E91-96AE712D6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68763E-FC72-C3C4-14E4-E5F4AE56F38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Explain to the audience what this talk is going to cover from beginning to end</a:t>
            </a:r>
          </a:p>
          <a:p>
            <a:r>
              <a:rPr lang="en-US" dirty="0"/>
              <a:t>But don’t make a generic “table of contents” slide</a:t>
            </a:r>
          </a:p>
          <a:p>
            <a:r>
              <a:rPr lang="en-US" dirty="0"/>
              <a:t>Use an image or two to set the scene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04B0B5-35A6-8857-F7CC-AC02D430F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Overview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D5AE97-4B2D-5B72-6586-57E86BA64438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56160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440A8-B0A0-E7FA-DA4B-1B90EF113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Motivation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94DE5-0AA4-55DF-1A67-296AABBC46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Why did you do this work?</a:t>
            </a:r>
          </a:p>
          <a:p>
            <a:r>
              <a:rPr lang="en-US"/>
              <a:t>What had been done before (by whom)?</a:t>
            </a:r>
          </a:p>
          <a:p>
            <a:r>
              <a:rPr lang="en-US"/>
              <a:t>What are the gaps you are trying to address?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121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FAEF8-F00A-B25B-5BD5-7EBF1F022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Summary of Previous Research</a:t>
            </a:r>
            <a:endParaRPr lang="en-US" dirty="0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138F03E7-7ECC-418E-C820-11A444613A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Some people have studied some things (</a:t>
            </a:r>
            <a:r>
              <a:rPr lang="en-AU" dirty="0">
                <a:solidFill>
                  <a:schemeClr val="accent4"/>
                </a:solidFill>
              </a:rPr>
              <a:t>Xiao 2024</a:t>
            </a:r>
            <a:r>
              <a:rPr lang="en-AU" dirty="0"/>
              <a:t>)</a:t>
            </a:r>
          </a:p>
          <a:p>
            <a:endParaRPr lang="en-AU" dirty="0"/>
          </a:p>
          <a:p>
            <a:r>
              <a:rPr lang="en-AU" dirty="0"/>
              <a:t>Others have studied other things (</a:t>
            </a:r>
            <a:r>
              <a:rPr lang="en-AU" dirty="0">
                <a:solidFill>
                  <a:schemeClr val="accent4"/>
                </a:solidFill>
              </a:rPr>
              <a:t>Elliott 1987</a:t>
            </a:r>
            <a:r>
              <a:rPr lang="en-AU" dirty="0"/>
              <a:t>)</a:t>
            </a:r>
          </a:p>
          <a:p>
            <a:endParaRPr lang="en-AU" dirty="0"/>
          </a:p>
          <a:p>
            <a:r>
              <a:rPr lang="en-AU" i="1" dirty="0">
                <a:solidFill>
                  <a:schemeClr val="accent2"/>
                </a:solidFill>
              </a:rPr>
              <a:t>We prefer on-slide references so the detail is explicitly visible during the context of the respective discussion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DA8710-D5E2-B099-D488-11A6B4C6B7D0}"/>
              </a:ext>
            </a:extLst>
          </p:cNvPr>
          <p:cNvSpPr txBox="1"/>
          <p:nvPr/>
        </p:nvSpPr>
        <p:spPr>
          <a:xfrm>
            <a:off x="57974" y="5611508"/>
            <a:ext cx="831626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>
                <a:solidFill>
                  <a:schemeClr val="accent4"/>
                </a:solidFill>
              </a:rPr>
              <a:t>Xiao T, </a:t>
            </a:r>
            <a:r>
              <a:rPr lang="en-AU" sz="1400" dirty="0" err="1">
                <a:solidFill>
                  <a:schemeClr val="accent4"/>
                </a:solidFill>
              </a:rPr>
              <a:t>Halkon</a:t>
            </a:r>
            <a:r>
              <a:rPr lang="en-AU" sz="1400" dirty="0">
                <a:solidFill>
                  <a:schemeClr val="accent4"/>
                </a:solidFill>
              </a:rPr>
              <a:t> B, Wang S, Oberst S, Qiu X (2024) “</a:t>
            </a:r>
            <a:r>
              <a:rPr lang="en-AU" sz="1400" dirty="0" err="1">
                <a:solidFill>
                  <a:schemeClr val="accent4"/>
                </a:solidFill>
              </a:rPr>
              <a:t>Refracto-vibrometry</a:t>
            </a:r>
            <a:r>
              <a:rPr lang="en-AU" sz="1400" dirty="0">
                <a:solidFill>
                  <a:schemeClr val="accent4"/>
                </a:solidFill>
              </a:rPr>
              <a:t> for active control of sound radiation through an opening”, Journal of Sound and Vibration 577(12)</a:t>
            </a:r>
          </a:p>
          <a:p>
            <a:endParaRPr lang="en-AU" sz="1400" dirty="0">
              <a:solidFill>
                <a:schemeClr val="accent4"/>
              </a:solidFill>
            </a:endParaRPr>
          </a:p>
          <a:p>
            <a:r>
              <a:rPr lang="en-AU" sz="1400" dirty="0">
                <a:solidFill>
                  <a:schemeClr val="accent4"/>
                </a:solidFill>
              </a:rPr>
              <a:t>Elliott S, Stothers I, Nelson P (1987) “A multiple error LMS algorithm and its application to the active control of sound and vibration” IEEE Transactions on Acoustics, Speech, and Signal Processing 35(10)</a:t>
            </a:r>
          </a:p>
        </p:txBody>
      </p:sp>
    </p:spTree>
    <p:extLst>
      <p:ext uri="{BB962C8B-B14F-4D97-AF65-F5344CB8AC3E}">
        <p14:creationId xmlns:p14="http://schemas.microsoft.com/office/powerpoint/2010/main" val="3462967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31A90-661F-BC67-5DB0-A791603DD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403119"/>
            <a:ext cx="9611909" cy="731520"/>
          </a:xfrm>
        </p:spPr>
        <p:txBody>
          <a:bodyPr>
            <a:normAutofit/>
          </a:bodyPr>
          <a:lstStyle/>
          <a:p>
            <a:r>
              <a:rPr lang="en-US"/>
              <a:t>Objectives of this Work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60E5930-4A21-68D7-38C4-5D10CCC57F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8170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737620-2994-B9CF-460F-321F572631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5280" y="1505164"/>
            <a:ext cx="5702825" cy="4990886"/>
          </a:xfrm>
        </p:spPr>
        <p:txBody>
          <a:bodyPr>
            <a:noAutofit/>
          </a:bodyPr>
          <a:lstStyle/>
          <a:p>
            <a:r>
              <a:rPr lang="en-US" dirty="0"/>
              <a:t>If you do have an equation, make sure everything within it is readable from the back of a typical session room, and explain the terms.</a:t>
            </a:r>
            <a:br>
              <a:rPr lang="en-US" dirty="0"/>
            </a:br>
            <a:endParaRPr lang="en-US" dirty="0"/>
          </a:p>
          <a:p>
            <a:r>
              <a:rPr lang="en-US" dirty="0"/>
              <a:t>Similarly for text on graphs: axis numbers, axis labels, annotation – can the audience read them?  </a:t>
            </a:r>
            <a:br>
              <a:rPr lang="en-US" dirty="0"/>
            </a:br>
            <a:r>
              <a:rPr lang="en-US" dirty="0"/>
              <a:t>Use self explanatory axis labels (words with variables).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93BACF-5A01-AFE9-DBC3-88644C665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403119"/>
            <a:ext cx="9611909" cy="731520"/>
          </a:xfrm>
        </p:spPr>
        <p:txBody>
          <a:bodyPr>
            <a:normAutofit/>
          </a:bodyPr>
          <a:lstStyle/>
          <a:p>
            <a:r>
              <a:rPr lang="en-US" dirty="0"/>
              <a:t>Theory </a:t>
            </a:r>
            <a:r>
              <a:rPr lang="en-US" dirty="0">
                <a:solidFill>
                  <a:srgbClr val="FFC000"/>
                </a:solidFill>
              </a:rPr>
              <a:t>??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2C0A990-EB7D-3D29-9CE3-62CC6E289ECE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0466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50FF14-125E-6358-B7DB-30854DDB42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5280" y="1505164"/>
            <a:ext cx="5702825" cy="4990886"/>
          </a:xfrm>
        </p:spPr>
        <p:txBody>
          <a:bodyPr>
            <a:normAutofit/>
          </a:bodyPr>
          <a:lstStyle/>
          <a:p>
            <a:r>
              <a:rPr lang="en-US" dirty="0"/>
              <a:t>It is OK to modify the titles and structure of the slides.   </a:t>
            </a:r>
            <a:br>
              <a:rPr lang="en-US" dirty="0"/>
            </a:br>
            <a:endParaRPr lang="en-US" dirty="0"/>
          </a:p>
          <a:p>
            <a:r>
              <a:rPr lang="en-US" dirty="0"/>
              <a:t>This template is just to give you some ideas on the structure and the types of slides you might include.</a:t>
            </a:r>
          </a:p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54EF2A-7E6E-311C-523C-B7886FA4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80" y="403119"/>
            <a:ext cx="9611909" cy="731520"/>
          </a:xfrm>
        </p:spPr>
        <p:txBody>
          <a:bodyPr>
            <a:normAutofit/>
          </a:bodyPr>
          <a:lstStyle/>
          <a:p>
            <a:r>
              <a:rPr lang="en-US" dirty="0"/>
              <a:t>Methodology </a:t>
            </a:r>
            <a:r>
              <a:rPr lang="en-US" dirty="0">
                <a:solidFill>
                  <a:srgbClr val="FFC000"/>
                </a:solidFill>
              </a:rPr>
              <a:t>??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721304F-BBF0-9112-DD89-ACCB45AF43FB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15162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Custom 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57D1D"/>
      </a:accent1>
      <a:accent2>
        <a:srgbClr val="FDBD0A"/>
      </a:accent2>
      <a:accent3>
        <a:srgbClr val="EC1A25"/>
      </a:accent3>
      <a:accent4>
        <a:srgbClr val="BE1E2D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50FAA76491A64796CD5C170DC73448" ma:contentTypeVersion="12" ma:contentTypeDescription="Create a new document." ma:contentTypeScope="" ma:versionID="1ffd209bde2f1d9471ee116f9d7250f0">
  <xsd:schema xmlns:xsd="http://www.w3.org/2001/XMLSchema" xmlns:xs="http://www.w3.org/2001/XMLSchema" xmlns:p="http://schemas.microsoft.com/office/2006/metadata/properties" xmlns:ns2="9a3ae754-39ee-40a3-81f0-4047adb63a8b" xmlns:ns3="3835ab3f-314c-4ed9-b606-8b6dfb0188a7" targetNamespace="http://schemas.microsoft.com/office/2006/metadata/properties" ma:root="true" ma:fieldsID="19a97af1dc0482cba7db3bb13bf03e85" ns2:_="" ns3:_="">
    <xsd:import namespace="9a3ae754-39ee-40a3-81f0-4047adb63a8b"/>
    <xsd:import namespace="3835ab3f-314c-4ed9-b606-8b6dfb0188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3ae754-39ee-40a3-81f0-4047adb63a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35ab3f-314c-4ed9-b606-8b6dfb0188a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C70109F-B6B5-4B60-9C38-B98D23C8204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A7A2529-4723-4C92-8045-4401B6339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3ae754-39ee-40a3-81f0-4047adb63a8b"/>
    <ds:schemaRef ds:uri="3835ab3f-314c-4ed9-b606-8b6dfb0188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97FE4D6-EE5F-43F9-A5DB-ADB64A92B1FF}">
  <ds:schemaRefs>
    <ds:schemaRef ds:uri="http://schemas.microsoft.com/office/2006/documentManagement/types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3835ab3f-314c-4ed9-b606-8b6dfb0188a7"/>
    <ds:schemaRef ds:uri="9a3ae754-39ee-40a3-81f0-4047adb63a8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3575</TotalTime>
  <Words>912</Words>
  <Application>Microsoft Macintosh PowerPoint</Application>
  <PresentationFormat>Widescreen</PresentationFormat>
  <Paragraphs>84</Paragraphs>
  <Slides>17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News Gothic MT</vt:lpstr>
      <vt:lpstr>Wingdings</vt:lpstr>
      <vt:lpstr>Office 2013 - 2022 Theme</vt:lpstr>
      <vt:lpstr>PowerPoint Presentation</vt:lpstr>
      <vt:lpstr>PowerPoint Presentation</vt:lpstr>
      <vt:lpstr>Acknowledgements</vt:lpstr>
      <vt:lpstr>Overview</vt:lpstr>
      <vt:lpstr>Motivation</vt:lpstr>
      <vt:lpstr>Summary of Previous Research</vt:lpstr>
      <vt:lpstr>Objectives of this Work</vt:lpstr>
      <vt:lpstr>Theory ??</vt:lpstr>
      <vt:lpstr>Methodology ??</vt:lpstr>
      <vt:lpstr>Results</vt:lpstr>
      <vt:lpstr>Results</vt:lpstr>
      <vt:lpstr>PowerPoint Presentation</vt:lpstr>
      <vt:lpstr>Conclusions and/or Future Work</vt:lpstr>
      <vt:lpstr>How many slides?       </vt:lpstr>
      <vt:lpstr>Colours </vt:lpstr>
      <vt:lpstr>References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 Cuschieri</dc:creator>
  <cp:lastModifiedBy>Will Robertson</cp:lastModifiedBy>
  <cp:revision>54</cp:revision>
  <dcterms:created xsi:type="dcterms:W3CDTF">2015-06-24T01:51:51Z</dcterms:created>
  <dcterms:modified xsi:type="dcterms:W3CDTF">2026-01-08T07:18:42Z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0x0101007750FAA76491A64796CD5C170DC73448</vt:lpwstr>
  </property>
  <property fmtid="{D5CDD505-2E9C-101B-9397-08002B2CF9AE}" pid="3" name="MSIP_Label_f7606f69-b0ae-4874-be30-7d43a3c7be10_Enabled">
    <vt:lpwstr>true</vt:lpwstr>
  </property>
  <property fmtid="{D5CDD505-2E9C-101B-9397-08002B2CF9AE}" pid="4" name="MSIP_Label_f7606f69-b0ae-4874-be30-7d43a3c7be10_SetDate">
    <vt:lpwstr>2025-05-28T21:37:12Z</vt:lpwstr>
  </property>
  <property fmtid="{D5CDD505-2E9C-101B-9397-08002B2CF9AE}" pid="5" name="MSIP_Label_f7606f69-b0ae-4874-be30-7d43a3c7be10_Method">
    <vt:lpwstr>Standard</vt:lpwstr>
  </property>
  <property fmtid="{D5CDD505-2E9C-101B-9397-08002B2CF9AE}" pid="6" name="MSIP_Label_f7606f69-b0ae-4874-be30-7d43a3c7be10_Name">
    <vt:lpwstr>defa4170-0d19-0005-0001-bc88714345d2</vt:lpwstr>
  </property>
  <property fmtid="{D5CDD505-2E9C-101B-9397-08002B2CF9AE}" pid="7" name="MSIP_Label_f7606f69-b0ae-4874-be30-7d43a3c7be10_SiteId">
    <vt:lpwstr>4130bd39-7c53-419c-b1e5-8758d6d63f21</vt:lpwstr>
  </property>
  <property fmtid="{D5CDD505-2E9C-101B-9397-08002B2CF9AE}" pid="8" name="MSIP_Label_f7606f69-b0ae-4874-be30-7d43a3c7be10_ActionId">
    <vt:lpwstr>7e9f9366-4721-4b24-90c6-67f5b4bdf494</vt:lpwstr>
  </property>
  <property fmtid="{D5CDD505-2E9C-101B-9397-08002B2CF9AE}" pid="9" name="MSIP_Label_f7606f69-b0ae-4874-be30-7d43a3c7be10_ContentBits">
    <vt:lpwstr>0</vt:lpwstr>
  </property>
  <property fmtid="{D5CDD505-2E9C-101B-9397-08002B2CF9AE}" pid="10" name="MSIP_Label_f7606f69-b0ae-4874-be30-7d43a3c7be10_Tag">
    <vt:lpwstr>50, 3, 0, 1</vt:lpwstr>
  </property>
  <property fmtid="{D5CDD505-2E9C-101B-9397-08002B2CF9AE}" pid="11" name="MSIP_Label_51a6c3db-1667-4f49-995a-8b9973972958_Enabled">
    <vt:lpwstr>true</vt:lpwstr>
  </property>
  <property fmtid="{D5CDD505-2E9C-101B-9397-08002B2CF9AE}" pid="12" name="MSIP_Label_51a6c3db-1667-4f49-995a-8b9973972958_SetDate">
    <vt:lpwstr>2025-06-20T05:32:12Z</vt:lpwstr>
  </property>
  <property fmtid="{D5CDD505-2E9C-101B-9397-08002B2CF9AE}" pid="13" name="MSIP_Label_51a6c3db-1667-4f49-995a-8b9973972958_Method">
    <vt:lpwstr>Standard</vt:lpwstr>
  </property>
  <property fmtid="{D5CDD505-2E9C-101B-9397-08002B2CF9AE}" pid="14" name="MSIP_Label_51a6c3db-1667-4f49-995a-8b9973972958_Name">
    <vt:lpwstr>UTS-Internal</vt:lpwstr>
  </property>
  <property fmtid="{D5CDD505-2E9C-101B-9397-08002B2CF9AE}" pid="15" name="MSIP_Label_51a6c3db-1667-4f49-995a-8b9973972958_SiteId">
    <vt:lpwstr>e8911c26-cf9f-4a9c-878e-527807be8791</vt:lpwstr>
  </property>
  <property fmtid="{D5CDD505-2E9C-101B-9397-08002B2CF9AE}" pid="16" name="MSIP_Label_51a6c3db-1667-4f49-995a-8b9973972958_ActionId">
    <vt:lpwstr>849ee83d-d18e-4fac-82bd-5a420fd72420</vt:lpwstr>
  </property>
  <property fmtid="{D5CDD505-2E9C-101B-9397-08002B2CF9AE}" pid="17" name="MSIP_Label_51a6c3db-1667-4f49-995a-8b9973972958_ContentBits">
    <vt:lpwstr>0</vt:lpwstr>
  </property>
  <property fmtid="{D5CDD505-2E9C-101B-9397-08002B2CF9AE}" pid="18" name="MSIP_Label_51a6c3db-1667-4f49-995a-8b9973972958_Tag">
    <vt:lpwstr>50, 3, 0, 1</vt:lpwstr>
  </property>
</Properties>
</file>